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3" r:id="rId3"/>
    <p:sldId id="276" r:id="rId4"/>
    <p:sldId id="277" r:id="rId5"/>
    <p:sldId id="271" r:id="rId6"/>
    <p:sldId id="279" r:id="rId7"/>
    <p:sldId id="278" r:id="rId8"/>
    <p:sldId id="256" r:id="rId9"/>
    <p:sldId id="259" r:id="rId10"/>
    <p:sldId id="260" r:id="rId11"/>
    <p:sldId id="268" r:id="rId12"/>
    <p:sldId id="264" r:id="rId13"/>
    <p:sldId id="270" r:id="rId14"/>
    <p:sldId id="275" r:id="rId15"/>
    <p:sldId id="274" r:id="rId16"/>
    <p:sldId id="26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353412B-E1F9-4EF3-8B55-1BCD68A7AC79}">
          <p14:sldIdLst>
            <p14:sldId id="272"/>
            <p14:sldId id="273"/>
            <p14:sldId id="276"/>
            <p14:sldId id="277"/>
            <p14:sldId id="271"/>
            <p14:sldId id="279"/>
            <p14:sldId id="278"/>
            <p14:sldId id="256"/>
            <p14:sldId id="259"/>
            <p14:sldId id="260"/>
            <p14:sldId id="268"/>
            <p14:sldId id="264"/>
            <p14:sldId id="270"/>
            <p14:sldId id="275"/>
            <p14:sldId id="274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07" autoAdjust="0"/>
    <p:restoredTop sz="94660"/>
  </p:normalViewPr>
  <p:slideViewPr>
    <p:cSldViewPr snapToGrid="0">
      <p:cViewPr varScale="1">
        <p:scale>
          <a:sx n="85" d="100"/>
          <a:sy n="85" d="100"/>
        </p:scale>
        <p:origin x="6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presProps" Target="presProps.xml" /><Relationship Id="rId3" Type="http://schemas.openxmlformats.org/officeDocument/2006/relationships/slide" Target="slides/slide2.xml" /><Relationship Id="rId21" Type="http://schemas.openxmlformats.org/officeDocument/2006/relationships/tableStyles" Target="tableStyle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hdphoto1.wdp>
</file>

<file path=ppt/media/image1.jpg>
</file>

<file path=ppt/media/image10.jpg>
</file>

<file path=ppt/media/image11.jpg>
</file>

<file path=ppt/media/image12.jp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DEC4A-6B68-AA8B-1291-BDCD623D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2E0A73-86C8-6430-5D2B-5FBBD2E56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EB509-CF81-469D-F8CD-41A86B923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0E8B4-223A-5C69-63DD-37F56A4A5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3B020-5E65-09BA-B16E-066307A85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7403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1A372-145E-8810-7B28-7BCE7B47D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76A728-0007-CC94-00AB-48305376CA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2A787-B1B7-AF5F-76BA-370E24F37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1C540-57EA-4858-18CF-9DAA33A6F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DDE1D-DA7D-7D2C-7BA6-CF44F345B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2866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1F32E8-E719-E717-E728-254AECB8B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F0DA19-CFBE-A573-625E-B127DF079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752A7-0061-4F79-9745-5017E8523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EB24B-53D2-ABF8-C008-CDFF73C4A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5B5B1-F2BA-0152-79F1-02A0ECCE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8199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CB93D-629E-DD49-819C-DAF113798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A5E37-DD66-31CC-B1F8-DA8B749AF7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1C29E-AB06-70BC-AF48-9B7B07613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65F12-5F27-80D9-C133-9BFD9AF10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8B36F-8A93-A031-67CB-18ED2CD28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7042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CFFD0-3F45-B82B-4450-768899D34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5BD99-E7F2-B3FB-4874-7D209060E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C056C-F116-304F-6868-72E08AFFF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A30EF-90DD-8E9C-E645-AE17978EC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129AD-D5D3-76BA-36B6-01812E479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6439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7F095-17F1-F899-6350-0E216D5A7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901DB-0574-4B94-B6AF-A63A7D0A97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29F593-3C3E-10E6-D669-DF4F03396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4AD154-5A30-461C-C1CC-0B878F501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82FA5-7A75-23C7-650D-69CFD3C7A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921667-0A18-B56D-D433-82DF4A056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9962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A04CC-FC44-B01F-1BA9-9BFD0B0C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3F824-78B6-6C53-F28D-9D064AF3FC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25F7D5-D024-4AF4-775C-D6F36EEED6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9AA51D-42C4-3D10-20F4-B14B8F857C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9DFEC1-0339-74D2-3A3D-5C08365560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88C79E-15C2-A824-C062-83F393A9A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6822B8-41C1-54D4-FAA1-B49ACD226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0E79A7-0AD9-D7B8-4BBE-78A2D57F9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2655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A2C82-4E1A-FACC-FB7F-2C71A2338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6D6CB1-A052-5E99-52AC-F053E04CF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97B7CF-959F-74DD-F383-6A8A70A37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F86872-551C-F6B0-5F3F-1BC075585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351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9887B-1D71-5F84-F6BC-B9BA0B362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986216-55F0-A0DE-4603-FB4FB0943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FF8AF7-031E-4F71-9E60-154E0FC1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6995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52D6B-B7F1-DEAE-1107-B96DE8705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5F4D1-CBC9-ADAD-832F-AAC90F645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FD829-D9F9-A264-18B1-64486D3D7F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08261-1FA5-258F-45F5-FF1D2931D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9A6BEF-CE44-A6F1-B87E-71CEBEDC7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204DD-0B73-746A-4F82-68112E269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0484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2D3A3-D283-234A-3E26-A198B7E8D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45010B-AB8D-5649-750D-D159722BC1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623F46-C815-80F9-AE1D-DE27F5D54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B39BF-14D1-4D06-177A-135F5070B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DBC4D-F07E-D00B-FF4A-CA1A9A24E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EB8C3F-A4B6-A60F-F2DA-9A016635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0005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66DEF7-2A31-444E-67A4-C118DBEBF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912C1-43C1-A22C-4731-9DB166104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3CF90-3D1C-BE6D-A73F-0E52AFAA6C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56C91-CEFA-4CA8-9E9D-88BB81EC9AA2}" type="datetimeFigureOut">
              <a:rPr lang="en-IN" smtClean="0"/>
              <a:t>11-07-2022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5AC86-49C8-689E-00F0-0462A2CDE5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25ED8-4066-51AA-00F2-23D3DF96B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21F10-75F7-4A7F-8CFA-C69E58F7C7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7970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 /><Relationship Id="rId2" Type="http://schemas.openxmlformats.org/officeDocument/2006/relationships/image" Target="../media/image8.jp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2.jpg" /><Relationship Id="rId5" Type="http://schemas.openxmlformats.org/officeDocument/2006/relationships/image" Target="../media/image11.jpg" /><Relationship Id="rId4" Type="http://schemas.openxmlformats.org/officeDocument/2006/relationships/image" Target="../media/image10.jpg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 /><Relationship Id="rId2" Type="http://schemas.openxmlformats.org/officeDocument/2006/relationships/image" Target="../media/image1.jp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6.png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17AF0-A0C2-3AFA-6D6B-0E17481BB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116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b="1" u="sng"/>
              <a:t>DATA SCIENCE</a:t>
            </a:r>
            <a:br>
              <a:rPr lang="en-US" sz="6000" b="1" u="sng"/>
            </a:br>
            <a:r>
              <a:rPr lang="en-US" sz="6000" b="1" u="sng"/>
              <a:t>&amp;</a:t>
            </a:r>
            <a:br>
              <a:rPr lang="en-US" sz="6000" b="1" u="sng"/>
            </a:br>
            <a:r>
              <a:rPr lang="en-IN" sz="6000" b="1" u="sng"/>
              <a:t>DIGITAL </a:t>
            </a:r>
            <a:r>
              <a:rPr lang="en-IN" sz="6000" b="1" u="sng" dirty="0"/>
              <a:t>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A4A724-5346-2A68-93A3-828FE8AC461C}"/>
              </a:ext>
            </a:extLst>
          </p:cNvPr>
          <p:cNvSpPr txBox="1"/>
          <p:nvPr/>
        </p:nvSpPr>
        <p:spPr>
          <a:xfrm>
            <a:off x="3801035" y="4096913"/>
            <a:ext cx="4769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/>
              <a:t>Recognition, Generation &amp; Conversion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991B7E-0DA4-2A0B-B4A7-09800B883DE4}"/>
              </a:ext>
            </a:extLst>
          </p:cNvPr>
          <p:cNvSpPr txBox="1"/>
          <p:nvPr/>
        </p:nvSpPr>
        <p:spPr>
          <a:xfrm>
            <a:off x="3711388" y="4997207"/>
            <a:ext cx="47692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/>
              <a:t>Presented By,</a:t>
            </a:r>
          </a:p>
          <a:p>
            <a:pPr algn="ctr"/>
            <a:r>
              <a:rPr lang="en-IN" sz="2000" b="1" dirty="0"/>
              <a:t>AJAY T SHAJU</a:t>
            </a:r>
          </a:p>
          <a:p>
            <a:pPr algn="ctr"/>
            <a:r>
              <a:rPr lang="en-IN" sz="2000" b="1" dirty="0"/>
              <a:t>S4 AD | ROLL NO: 04</a:t>
            </a:r>
          </a:p>
        </p:txBody>
      </p:sp>
    </p:spTree>
    <p:extLst>
      <p:ext uri="{BB962C8B-B14F-4D97-AF65-F5344CB8AC3E}">
        <p14:creationId xmlns:p14="http://schemas.microsoft.com/office/powerpoint/2010/main" val="2734250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65D07-0296-9CF9-413C-5CDF03AEF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3600" u="sng" dirty="0">
                <a:latin typeface="+mn-lt"/>
              </a:rPr>
              <a:t>Variation &amp; Edits in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69DDB1-63DA-0AAB-3D1C-45632EEA0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236" y="1086090"/>
            <a:ext cx="2462170" cy="24621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CC8E73-3639-33FD-56CF-51F7D49FB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522" y="1091116"/>
            <a:ext cx="2462171" cy="2462171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9A8A51D4-680B-584F-6843-9895E3071300}"/>
              </a:ext>
            </a:extLst>
          </p:cNvPr>
          <p:cNvSpPr/>
          <p:nvPr/>
        </p:nvSpPr>
        <p:spPr>
          <a:xfrm>
            <a:off x="5690689" y="2191969"/>
            <a:ext cx="791412" cy="11903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4842F6-9422-043C-DFAC-C584EAEEE96B}"/>
              </a:ext>
            </a:extLst>
          </p:cNvPr>
          <p:cNvSpPr txBox="1"/>
          <p:nvPr/>
        </p:nvSpPr>
        <p:spPr>
          <a:xfrm>
            <a:off x="2669448" y="3574147"/>
            <a:ext cx="2462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/>
              <a:t>Original Image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06E9CF-7F7E-1DF9-3EBC-6F1F65E7445D}"/>
              </a:ext>
            </a:extLst>
          </p:cNvPr>
          <p:cNvSpPr txBox="1"/>
          <p:nvPr/>
        </p:nvSpPr>
        <p:spPr>
          <a:xfrm>
            <a:off x="7185891" y="3578276"/>
            <a:ext cx="2266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/>
              <a:t>DALL</a:t>
            </a:r>
            <a:r>
              <a:rPr lang="en-IN" sz="2000" i="0" spc="300" dirty="0">
                <a:solidFill>
                  <a:srgbClr val="202122"/>
                </a:solidFill>
                <a:effectLst/>
              </a:rPr>
              <a:t>·E2</a:t>
            </a:r>
            <a:r>
              <a:rPr lang="en-IN" sz="2000" dirty="0"/>
              <a:t> Image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8FCFA5-5939-9AA8-4FF4-EC52C1A010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283" y="4089388"/>
            <a:ext cx="2591803" cy="25918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0B524B-B946-2508-ED2C-D65B320228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926" y="4089389"/>
            <a:ext cx="2591803" cy="25918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A9737D1-68F8-45EC-B7FD-67DD01AC19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866" y="4089390"/>
            <a:ext cx="2591803" cy="259180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93A9E18-E229-F7FC-B565-4E4E93DBB209}"/>
              </a:ext>
            </a:extLst>
          </p:cNvPr>
          <p:cNvSpPr/>
          <p:nvPr/>
        </p:nvSpPr>
        <p:spPr>
          <a:xfrm>
            <a:off x="5528254" y="4058908"/>
            <a:ext cx="5395778" cy="26462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08D5999-9C97-94C9-BDC4-EF7EA50B2393}"/>
              </a:ext>
            </a:extLst>
          </p:cNvPr>
          <p:cNvSpPr/>
          <p:nvPr/>
        </p:nvSpPr>
        <p:spPr>
          <a:xfrm>
            <a:off x="4786299" y="5258815"/>
            <a:ext cx="690638" cy="117857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5323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D0F444-02D4-DA44-386F-38F89DBAE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7797" y="-665287"/>
            <a:ext cx="14789773" cy="831924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16C1621-13F0-981D-0F96-D951C19C63D6}"/>
              </a:ext>
            </a:extLst>
          </p:cNvPr>
          <p:cNvSpPr/>
          <p:nvPr/>
        </p:nvSpPr>
        <p:spPr>
          <a:xfrm>
            <a:off x="230908" y="2660072"/>
            <a:ext cx="4618182" cy="18934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4EAA02-EC5D-CA08-3A04-D0B620E62864}"/>
              </a:ext>
            </a:extLst>
          </p:cNvPr>
          <p:cNvSpPr txBox="1"/>
          <p:nvPr/>
        </p:nvSpPr>
        <p:spPr>
          <a:xfrm>
            <a:off x="618835" y="2832616"/>
            <a:ext cx="42302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/>
              <a:t>Portrait of a Cat Pirate</a:t>
            </a:r>
          </a:p>
        </p:txBody>
      </p:sp>
    </p:spTree>
    <p:extLst>
      <p:ext uri="{BB962C8B-B14F-4D97-AF65-F5344CB8AC3E}">
        <p14:creationId xmlns:p14="http://schemas.microsoft.com/office/powerpoint/2010/main" val="2251038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17AFA1E-788D-BE38-8319-1F4D2145EDEF}"/>
              </a:ext>
            </a:extLst>
          </p:cNvPr>
          <p:cNvSpPr txBox="1"/>
          <p:nvPr/>
        </p:nvSpPr>
        <p:spPr>
          <a:xfrm>
            <a:off x="1479398" y="678295"/>
            <a:ext cx="8973670" cy="1077218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IN" sz="3200" b="1" u="sng" dirty="0"/>
              <a:t>DALL</a:t>
            </a:r>
            <a:r>
              <a:rPr lang="en-IN" sz="3200" b="1" i="0" u="sng" spc="300" dirty="0">
                <a:solidFill>
                  <a:srgbClr val="202122"/>
                </a:solidFill>
                <a:effectLst/>
                <a:latin typeface="Charter bt" panose="02040503050506020203" pitchFamily="18" charset="0"/>
              </a:rPr>
              <a:t>·</a:t>
            </a:r>
            <a:r>
              <a:rPr lang="en-IN" sz="3200" b="1" u="sng" dirty="0"/>
              <a:t>E 2</a:t>
            </a:r>
          </a:p>
          <a:p>
            <a:pPr algn="ctr"/>
            <a:r>
              <a:rPr lang="en-IN" sz="3200" b="1" u="sng" dirty="0"/>
              <a:t>AIM FOR THE FUTURE</a:t>
            </a:r>
            <a:endParaRPr lang="en-IN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F62430-90BD-50E4-CE5D-0B93D957F0D8}"/>
              </a:ext>
            </a:extLst>
          </p:cNvPr>
          <p:cNvSpPr txBox="1"/>
          <p:nvPr/>
        </p:nvSpPr>
        <p:spPr>
          <a:xfrm>
            <a:off x="898707" y="2586509"/>
            <a:ext cx="4096428" cy="584775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sz="3200" b="0" i="0" dirty="0">
                <a:effectLst/>
                <a:latin typeface="+mj-lt"/>
              </a:rPr>
              <a:t>Developing AI Systems</a:t>
            </a:r>
            <a:endParaRPr lang="en-IN" sz="3200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BB606E-A0FB-E687-D1A9-556F97F95C3B}"/>
              </a:ext>
            </a:extLst>
          </p:cNvPr>
          <p:cNvSpPr txBox="1"/>
          <p:nvPr/>
        </p:nvSpPr>
        <p:spPr>
          <a:xfrm>
            <a:off x="3918019" y="4557894"/>
            <a:ext cx="4096428" cy="584775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Benefit for Humanity</a:t>
            </a:r>
            <a:endParaRPr lang="en-IN" sz="3200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34A5BA-3C89-0257-1D00-8934E34340B4}"/>
              </a:ext>
            </a:extLst>
          </p:cNvPr>
          <p:cNvSpPr txBox="1"/>
          <p:nvPr/>
        </p:nvSpPr>
        <p:spPr>
          <a:xfrm>
            <a:off x="6896990" y="2340288"/>
            <a:ext cx="4583807" cy="1077218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sz="3200" b="0" i="0" dirty="0">
                <a:effectLst/>
                <a:latin typeface="+mj-lt"/>
              </a:rPr>
              <a:t>Understanding World </a:t>
            </a:r>
            <a:r>
              <a:rPr lang="en-US" sz="3200" dirty="0">
                <a:latin typeface="+mj-lt"/>
              </a:rPr>
              <a:t>A</a:t>
            </a:r>
            <a:r>
              <a:rPr lang="en-US" sz="3200" b="0" i="0" dirty="0">
                <a:effectLst/>
                <a:latin typeface="+mj-lt"/>
              </a:rPr>
              <a:t>round </a:t>
            </a:r>
            <a:r>
              <a:rPr lang="en-US" sz="3200" dirty="0">
                <a:latin typeface="+mj-lt"/>
              </a:rPr>
              <a:t>U</a:t>
            </a:r>
            <a:r>
              <a:rPr lang="en-US" sz="3200" b="0" i="0" dirty="0">
                <a:effectLst/>
                <a:latin typeface="+mj-lt"/>
              </a:rPr>
              <a:t>s</a:t>
            </a:r>
            <a:endParaRPr lang="en-IN" sz="3200" dirty="0">
              <a:latin typeface="+mj-lt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3A5CCA5-DD2F-C974-F980-CEDCBFFD50BB}"/>
              </a:ext>
            </a:extLst>
          </p:cNvPr>
          <p:cNvCxnSpPr/>
          <p:nvPr/>
        </p:nvCxnSpPr>
        <p:spPr>
          <a:xfrm>
            <a:off x="3918019" y="3236259"/>
            <a:ext cx="904993" cy="13216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7091676-9C61-8B9C-DA88-D670783A8F4D}"/>
              </a:ext>
            </a:extLst>
          </p:cNvPr>
          <p:cNvCxnSpPr>
            <a:cxnSpLocks/>
          </p:cNvCxnSpPr>
          <p:nvPr/>
        </p:nvCxnSpPr>
        <p:spPr>
          <a:xfrm flipH="1">
            <a:off x="6896990" y="3171284"/>
            <a:ext cx="839551" cy="13866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1810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8E8452-C327-1BEE-1EC6-A6ACFED50B53}"/>
              </a:ext>
            </a:extLst>
          </p:cNvPr>
          <p:cNvSpPr txBox="1"/>
          <p:nvPr/>
        </p:nvSpPr>
        <p:spPr>
          <a:xfrm>
            <a:off x="439270" y="1281954"/>
            <a:ext cx="54415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Advantages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Open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</a:t>
            </a:r>
            <a:r>
              <a:rPr lang="en-US" sz="2000" b="0" i="0" dirty="0">
                <a:effectLst/>
              </a:rPr>
              <a:t>mpower people to express themselves creatively</a:t>
            </a: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An introduction to Image processing, NLP etc…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E5ABA7-3488-0D45-869E-D9C0418E2783}"/>
              </a:ext>
            </a:extLst>
          </p:cNvPr>
          <p:cNvSpPr txBox="1"/>
          <p:nvPr/>
        </p:nvSpPr>
        <p:spPr>
          <a:xfrm>
            <a:off x="6051174" y="1281953"/>
            <a:ext cx="590774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Disadvantages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Unwanted content creation, </a:t>
            </a:r>
            <a:r>
              <a:rPr lang="en-IN" sz="2000" dirty="0" err="1"/>
              <a:t>eg</a:t>
            </a:r>
            <a:r>
              <a:rPr lang="en-IN" sz="2000" dirty="0"/>
              <a:t>: a man sleeping in a pool of red liquid.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Copyrighted contents, </a:t>
            </a:r>
            <a:r>
              <a:rPr lang="en-IN" sz="2000" dirty="0" err="1"/>
              <a:t>eg</a:t>
            </a:r>
            <a:r>
              <a:rPr lang="en-IN" sz="2000" dirty="0"/>
              <a:t>: McDonald’s Joker wearing KFC merchandise.</a:t>
            </a:r>
            <a:endParaRPr lang="en-IN" sz="2000" b="1" u="sng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2BD953-8359-3DC1-1E37-F06ADB3A477F}"/>
              </a:ext>
            </a:extLst>
          </p:cNvPr>
          <p:cNvSpPr txBox="1"/>
          <p:nvPr/>
        </p:nvSpPr>
        <p:spPr>
          <a:xfrm>
            <a:off x="2649069" y="5181603"/>
            <a:ext cx="6521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 DALL</a:t>
            </a:r>
            <a:r>
              <a:rPr lang="en-IN" sz="2800" i="0" spc="300" dirty="0">
                <a:solidFill>
                  <a:srgbClr val="202122"/>
                </a:solidFill>
                <a:effectLst/>
              </a:rPr>
              <a:t>·E 2 Website: </a:t>
            </a:r>
            <a:r>
              <a:rPr lang="en-IN" sz="2800" dirty="0"/>
              <a:t>openai.com/dall-e-2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89A018-38DA-96A0-7FA9-B2B51365C690}"/>
              </a:ext>
            </a:extLst>
          </p:cNvPr>
          <p:cNvSpPr txBox="1"/>
          <p:nvPr/>
        </p:nvSpPr>
        <p:spPr>
          <a:xfrm>
            <a:off x="3617254" y="4486837"/>
            <a:ext cx="5024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u="sng" dirty="0"/>
              <a:t>More Info on </a:t>
            </a:r>
            <a:r>
              <a:rPr lang="en-IN" sz="3200" b="1" u="sng" spc="300" dirty="0"/>
              <a:t>DALL</a:t>
            </a:r>
            <a:r>
              <a:rPr lang="en-IN" sz="3200" b="1" i="0" u="sng" spc="300" dirty="0">
                <a:solidFill>
                  <a:srgbClr val="202122"/>
                </a:solidFill>
                <a:effectLst/>
              </a:rPr>
              <a:t>·</a:t>
            </a:r>
            <a:r>
              <a:rPr lang="en-IN" sz="3200" b="1" u="sng" spc="300" dirty="0"/>
              <a:t>E 2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282714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934003-06F1-893C-62B8-67B424475F05}"/>
              </a:ext>
            </a:extLst>
          </p:cNvPr>
          <p:cNvSpPr txBox="1"/>
          <p:nvPr/>
        </p:nvSpPr>
        <p:spPr>
          <a:xfrm>
            <a:off x="4383741" y="457200"/>
            <a:ext cx="38906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/>
              <a:t>OUR FOCUS AREAS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1CFB44-639B-6A65-F616-77037E9CCF61}"/>
              </a:ext>
            </a:extLst>
          </p:cNvPr>
          <p:cNvSpPr txBox="1"/>
          <p:nvPr/>
        </p:nvSpPr>
        <p:spPr>
          <a:xfrm>
            <a:off x="708212" y="1308847"/>
            <a:ext cx="11116235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u="sng" dirty="0"/>
              <a:t>Beginner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Make a program to recognize an image.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Make an image out of texts.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u="sng" dirty="0"/>
              <a:t>Intermediate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Make a program to generate age changes.</a:t>
            </a:r>
            <a:endParaRPr lang="en-IN" sz="2400" b="1" u="sng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u="sng" dirty="0"/>
              <a:t>Expert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latin typeface="Calibri" panose="020F0502020204030204" pitchFamily="34" charset="0"/>
                <a:cs typeface="Calibri" panose="020F0502020204030204" pitchFamily="34" charset="0"/>
              </a:rPr>
              <a:t>Teach a machine to make strategic decisions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u="sng" dirty="0"/>
              <a:t>Ultimate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Make a Full Length Movie out of texts &amp; images</a:t>
            </a:r>
            <a:endParaRPr lang="en-IN" sz="2400" b="1" u="sng" dirty="0"/>
          </a:p>
        </p:txBody>
      </p:sp>
    </p:spTree>
    <p:extLst>
      <p:ext uri="{BB962C8B-B14F-4D97-AF65-F5344CB8AC3E}">
        <p14:creationId xmlns:p14="http://schemas.microsoft.com/office/powerpoint/2010/main" val="2633712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E537D2-C8EF-CE8D-56A9-5E857FC99E8D}"/>
              </a:ext>
            </a:extLst>
          </p:cNvPr>
          <p:cNvSpPr txBox="1"/>
          <p:nvPr/>
        </p:nvSpPr>
        <p:spPr>
          <a:xfrm>
            <a:off x="1071281" y="1484253"/>
            <a:ext cx="100494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</a:rPr>
              <a:t>Lot of images are needed to train the network.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C</a:t>
            </a:r>
            <a:r>
              <a:rPr lang="en-US" sz="2400" b="0" i="0" dirty="0">
                <a:solidFill>
                  <a:srgbClr val="000000"/>
                </a:solidFill>
                <a:effectLst/>
              </a:rPr>
              <a:t>omplicated structure of the network , especially when color is used.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</a:rPr>
              <a:t>Lot of time and computational power.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Big Database to store these images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9F01D7-DF36-9C5C-AE0F-0457508001F4}"/>
              </a:ext>
            </a:extLst>
          </p:cNvPr>
          <p:cNvSpPr txBox="1"/>
          <p:nvPr/>
        </p:nvSpPr>
        <p:spPr>
          <a:xfrm>
            <a:off x="2055156" y="573742"/>
            <a:ext cx="8081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u="sng" dirty="0"/>
              <a:t>CHALLENGES FOR IMAGE RECOGNITION</a:t>
            </a:r>
          </a:p>
        </p:txBody>
      </p:sp>
    </p:spTree>
    <p:extLst>
      <p:ext uri="{BB962C8B-B14F-4D97-AF65-F5344CB8AC3E}">
        <p14:creationId xmlns:p14="http://schemas.microsoft.com/office/powerpoint/2010/main" val="1402393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E2C5D-E542-0DAA-5425-39439057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295" y="-19965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3600" b="1" u="sng" dirty="0"/>
              <a:t>Knowledge Space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1D1479-3F4D-C6EB-22D6-D807CD0DE552}"/>
              </a:ext>
            </a:extLst>
          </p:cNvPr>
          <p:cNvSpPr txBox="1"/>
          <p:nvPr/>
        </p:nvSpPr>
        <p:spPr>
          <a:xfrm>
            <a:off x="1755964" y="5707918"/>
            <a:ext cx="85366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latin typeface="+mj-lt"/>
              </a:rPr>
              <a:t>Image sources: DALL</a:t>
            </a:r>
            <a:r>
              <a:rPr lang="en-IN" sz="2400" i="0" spc="300" dirty="0">
                <a:solidFill>
                  <a:srgbClr val="202122"/>
                </a:solidFill>
                <a:effectLst/>
                <a:latin typeface="+mj-lt"/>
              </a:rPr>
              <a:t>·E 2 website</a:t>
            </a:r>
            <a:r>
              <a:rPr lang="en-IN" sz="2400" dirty="0">
                <a:latin typeface="+mj-lt"/>
              </a:rPr>
              <a:t>, thispersondoesnotexist.com, Google Images &amp; YouTube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013801-F922-588C-3C11-94BBB0404B3F}"/>
              </a:ext>
            </a:extLst>
          </p:cNvPr>
          <p:cNvSpPr txBox="1"/>
          <p:nvPr/>
        </p:nvSpPr>
        <p:spPr>
          <a:xfrm>
            <a:off x="439266" y="830072"/>
            <a:ext cx="55850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WEBSITES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Intro to Images: bit.ly/</a:t>
            </a:r>
            <a:r>
              <a:rPr lang="en-IN" sz="2000" dirty="0" err="1"/>
              <a:t>ImgProcessing</a:t>
            </a: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 err="1"/>
              <a:t>OpenAI</a:t>
            </a:r>
            <a:r>
              <a:rPr lang="en-IN" sz="2000" dirty="0"/>
              <a:t>: openai.com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This X does not exist: thisxdoesnotexist.com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Google X Company: </a:t>
            </a:r>
            <a:r>
              <a:rPr lang="en-IN" sz="2000" dirty="0" err="1"/>
              <a:t>x.company</a:t>
            </a: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Nvidia </a:t>
            </a:r>
            <a:r>
              <a:rPr lang="en-IN" sz="2000" dirty="0" err="1"/>
              <a:t>Reasearch</a:t>
            </a:r>
            <a:r>
              <a:rPr lang="en-IN" sz="2000" dirty="0"/>
              <a:t>: nvidia.com/</a:t>
            </a:r>
            <a:r>
              <a:rPr lang="en-IN" sz="2000" dirty="0" err="1"/>
              <a:t>en</a:t>
            </a:r>
            <a:r>
              <a:rPr lang="en-IN" sz="2000" dirty="0"/>
              <a:t>-us/research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 err="1"/>
              <a:t>NVLabs</a:t>
            </a:r>
            <a:r>
              <a:rPr lang="en-IN" sz="2000" dirty="0"/>
              <a:t> GitHub: github.com/</a:t>
            </a:r>
            <a:r>
              <a:rPr lang="en-IN" sz="2000" dirty="0" err="1"/>
              <a:t>NVlabs</a:t>
            </a: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Latest </a:t>
            </a:r>
            <a:r>
              <a:rPr lang="en-IN" sz="2000" dirty="0" err="1"/>
              <a:t>StyleGAN</a:t>
            </a:r>
            <a:r>
              <a:rPr lang="en-IN" sz="2000" dirty="0"/>
              <a:t>: github.com/</a:t>
            </a:r>
            <a:r>
              <a:rPr lang="en-IN" sz="2000" dirty="0" err="1"/>
              <a:t>NVlabs</a:t>
            </a:r>
            <a:r>
              <a:rPr lang="en-IN" sz="2000" dirty="0"/>
              <a:t>/stylegan3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Research paper archives: arxiv.org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CADF53-53E9-3FF3-985F-4E67492972A8}"/>
              </a:ext>
            </a:extLst>
          </p:cNvPr>
          <p:cNvSpPr txBox="1"/>
          <p:nvPr/>
        </p:nvSpPr>
        <p:spPr>
          <a:xfrm>
            <a:off x="6078062" y="830073"/>
            <a:ext cx="64187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CHANNELS &amp; VIDEOS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DALL</a:t>
            </a:r>
            <a:r>
              <a:rPr lang="en-IN" sz="2000" i="0" spc="300" dirty="0">
                <a:solidFill>
                  <a:srgbClr val="202122"/>
                </a:solidFill>
                <a:effectLst/>
              </a:rPr>
              <a:t>·E 2: </a:t>
            </a:r>
            <a:r>
              <a:rPr lang="en-IN" sz="2000" dirty="0"/>
              <a:t>youtube.com/</a:t>
            </a:r>
            <a:r>
              <a:rPr lang="en-IN" sz="2000" dirty="0" err="1"/>
              <a:t>watch?v</a:t>
            </a:r>
            <a:r>
              <a:rPr lang="en-IN" sz="2000" dirty="0"/>
              <a:t>=</a:t>
            </a:r>
            <a:r>
              <a:rPr lang="en-IN" sz="2000" dirty="0" err="1"/>
              <a:t>qTgPSKKjfVg</a:t>
            </a: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MKBHD: youtube.com/</a:t>
            </a:r>
            <a:r>
              <a:rPr lang="en-IN" sz="2000" dirty="0" err="1"/>
              <a:t>watch?v</a:t>
            </a:r>
            <a:r>
              <a:rPr lang="en-IN" sz="2000" dirty="0"/>
              <a:t>=yCBEumeXY4A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Branch Education: youtube.com/c/</a:t>
            </a:r>
            <a:r>
              <a:rPr lang="en-IN" sz="2000" dirty="0" err="1"/>
              <a:t>BranchEducation</a:t>
            </a: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Coding: youtube.com/c/</a:t>
            </a:r>
            <a:r>
              <a:rPr lang="en-IN" sz="2000" dirty="0" err="1"/>
              <a:t>Freecodecamp</a:t>
            </a: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Neural Network Animation: youtube.com/</a:t>
            </a:r>
            <a:r>
              <a:rPr lang="en-US" sz="2000" dirty="0" err="1"/>
              <a:t>watch?v</a:t>
            </a:r>
            <a:r>
              <a:rPr lang="en-US" sz="2000" dirty="0"/>
              <a:t>=3JQ3hYko51Y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Neural Network Detailed: youtube.com/</a:t>
            </a:r>
            <a:r>
              <a:rPr lang="en-US" sz="2000" dirty="0" err="1"/>
              <a:t>watch?v</a:t>
            </a:r>
            <a:r>
              <a:rPr lang="en-US" sz="2000" dirty="0"/>
              <a:t>=</a:t>
            </a:r>
            <a:r>
              <a:rPr lang="en-US" sz="2000" dirty="0" err="1"/>
              <a:t>aircAruvnKk</a:t>
            </a:r>
            <a:endParaRPr lang="en-IN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06E606-9DB9-BB56-53D5-BD23F4FB6B38}"/>
              </a:ext>
            </a:extLst>
          </p:cNvPr>
          <p:cNvSpPr txBox="1"/>
          <p:nvPr/>
        </p:nvSpPr>
        <p:spPr>
          <a:xfrm>
            <a:off x="345142" y="4322008"/>
            <a:ext cx="9875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USEFUL AI SOFTWARES: </a:t>
            </a:r>
            <a:r>
              <a:rPr lang="en-IN" sz="2000" dirty="0"/>
              <a:t>Grammarly, </a:t>
            </a:r>
            <a:r>
              <a:rPr lang="en-IN" sz="2000" dirty="0" err="1"/>
              <a:t>WordTunes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263279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01D14-DE5D-32F6-286B-7CF999D24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3600" b="1" u="sng" dirty="0"/>
              <a:t>CONTENTS</a:t>
            </a:r>
            <a:endParaRPr lang="en-IN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5B7E3-3D98-6AB8-29E6-12D93E9BA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Image Recognition</a:t>
            </a:r>
          </a:p>
          <a:p>
            <a:pPr lvl="1"/>
            <a:r>
              <a:rPr lang="en-IN" sz="2000" dirty="0"/>
              <a:t>Why Image Recognition?</a:t>
            </a:r>
          </a:p>
          <a:p>
            <a:pPr lvl="1"/>
            <a:r>
              <a:rPr lang="en-IN" sz="2000" dirty="0"/>
              <a:t>How Computer recognize images</a:t>
            </a:r>
          </a:p>
          <a:p>
            <a:r>
              <a:rPr lang="en-IN" sz="2400" dirty="0"/>
              <a:t>Image to Text</a:t>
            </a:r>
          </a:p>
          <a:p>
            <a:pPr lvl="1"/>
            <a:r>
              <a:rPr lang="en-IN" sz="2000" dirty="0"/>
              <a:t>OpenCV</a:t>
            </a:r>
          </a:p>
          <a:p>
            <a:r>
              <a:rPr lang="en-IN" sz="2400" dirty="0"/>
              <a:t>Text to Image</a:t>
            </a:r>
          </a:p>
          <a:p>
            <a:pPr lvl="1"/>
            <a:r>
              <a:rPr lang="en-IN" sz="2000" dirty="0"/>
              <a:t>DALL·E 2</a:t>
            </a:r>
          </a:p>
          <a:p>
            <a:r>
              <a:rPr lang="en-IN" sz="2400" dirty="0"/>
              <a:t>Our Focus</a:t>
            </a:r>
          </a:p>
          <a:p>
            <a:r>
              <a:rPr lang="en-IN" sz="2400" dirty="0"/>
              <a:t>Knowledge Space</a:t>
            </a:r>
          </a:p>
          <a:p>
            <a:pPr lvl="1"/>
            <a:r>
              <a:rPr lang="en-IN" sz="2000" dirty="0"/>
              <a:t>Websites</a:t>
            </a:r>
          </a:p>
          <a:p>
            <a:pPr lvl="1"/>
            <a:r>
              <a:rPr lang="en-IN" sz="2000" dirty="0"/>
              <a:t>YouTube channels &amp; Videos</a:t>
            </a:r>
          </a:p>
        </p:txBody>
      </p:sp>
    </p:spTree>
    <p:extLst>
      <p:ext uri="{BB962C8B-B14F-4D97-AF65-F5344CB8AC3E}">
        <p14:creationId xmlns:p14="http://schemas.microsoft.com/office/powerpoint/2010/main" val="121549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090EEB-1CBA-DFE8-1632-E7CD87511F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93" y="683559"/>
            <a:ext cx="5143500" cy="514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42D58A-5BE4-38D7-6279-535425D5F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316" y="1421309"/>
            <a:ext cx="5837087" cy="401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505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17317-709E-EEE7-BCED-E02AC257E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5181"/>
            <a:ext cx="10515600" cy="1325563"/>
          </a:xfrm>
        </p:spPr>
        <p:txBody>
          <a:bodyPr/>
          <a:lstStyle/>
          <a:p>
            <a:pPr algn="ctr"/>
            <a:r>
              <a:rPr lang="en-IN" b="1" dirty="0"/>
              <a:t>WHY IMAGE RECOGNITION?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811BD1-533A-DEED-B4A5-AC56EC27C8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318" y="1002163"/>
            <a:ext cx="8046683" cy="452625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44D8160-2D84-3E92-3CB6-1C414513D08D}"/>
              </a:ext>
            </a:extLst>
          </p:cNvPr>
          <p:cNvSpPr txBox="1">
            <a:spLocks/>
          </p:cNvSpPr>
          <p:nvPr/>
        </p:nvSpPr>
        <p:spPr>
          <a:xfrm>
            <a:off x="838200" y="51930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3200" b="1" dirty="0"/>
              <a:t>What if Security cameras have Image Recognition?</a:t>
            </a:r>
          </a:p>
        </p:txBody>
      </p:sp>
    </p:spTree>
    <p:extLst>
      <p:ext uri="{BB962C8B-B14F-4D97-AF65-F5344CB8AC3E}">
        <p14:creationId xmlns:p14="http://schemas.microsoft.com/office/powerpoint/2010/main" val="3505944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CA8097-11A6-7888-9A39-1E6053823002}"/>
              </a:ext>
            </a:extLst>
          </p:cNvPr>
          <p:cNvSpPr txBox="1"/>
          <p:nvPr/>
        </p:nvSpPr>
        <p:spPr>
          <a:xfrm>
            <a:off x="3393027" y="415157"/>
            <a:ext cx="6275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Face Recognition Basic Flowchart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170FBD-694B-BEF8-FBE5-FF21C80DE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9681" y="999934"/>
            <a:ext cx="8484867" cy="54905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61B8C5-DF9F-55BB-F2B7-B27F67349E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790"/>
          <a:stretch/>
        </p:blipFill>
        <p:spPr>
          <a:xfrm>
            <a:off x="8115186" y="1616072"/>
            <a:ext cx="3841376" cy="425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537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EC921-F0F9-E8A6-77F4-FC758C4AF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918" y="1631574"/>
            <a:ext cx="10515600" cy="3783108"/>
          </a:xfrm>
        </p:spPr>
        <p:txBody>
          <a:bodyPr>
            <a:normAutofit fontScale="90000"/>
          </a:bodyPr>
          <a:lstStyle/>
          <a:p>
            <a:r>
              <a:rPr lang="en-US" sz="2400" b="1" i="0" dirty="0">
                <a:solidFill>
                  <a:srgbClr val="252530"/>
                </a:solidFill>
                <a:effectLst/>
                <a:latin typeface="+mn-lt"/>
              </a:rPr>
              <a:t>Detection: </a:t>
            </a:r>
            <a:r>
              <a:rPr lang="en-US" sz="2400" dirty="0">
                <a:latin typeface="+mn-lt"/>
              </a:rPr>
              <a:t>L</a:t>
            </a:r>
            <a:r>
              <a:rPr lang="en-US" sz="2400" b="0" i="0" dirty="0">
                <a:effectLst/>
                <a:latin typeface="+mn-lt"/>
              </a:rPr>
              <a:t>ocating an object in an image is called detection. Once the object is found, a bounding box is put around it</a:t>
            </a:r>
            <a:br>
              <a:rPr lang="en-US" sz="2400" b="0" i="0" dirty="0">
                <a:effectLst/>
                <a:latin typeface="+mn-lt"/>
              </a:rPr>
            </a:br>
            <a:br>
              <a:rPr lang="en-US" sz="2400" b="0" i="0" dirty="0">
                <a:effectLst/>
                <a:latin typeface="+mn-lt"/>
              </a:rPr>
            </a:br>
            <a:r>
              <a:rPr lang="en-US" sz="2400" b="1" i="0" dirty="0">
                <a:effectLst/>
                <a:latin typeface="+mn-lt"/>
              </a:rPr>
              <a:t>Classification</a:t>
            </a:r>
            <a:r>
              <a:rPr lang="en-US" sz="2400" dirty="0">
                <a:latin typeface="+mn-lt"/>
              </a:rPr>
              <a:t>: P</a:t>
            </a:r>
            <a:r>
              <a:rPr lang="en-US" sz="2400" b="0" i="0" dirty="0">
                <a:effectLst/>
                <a:latin typeface="+mn-lt"/>
              </a:rPr>
              <a:t>rocess of determining the class or category of an image. Ex: ‘Dogs’, ‘Human’</a:t>
            </a:r>
            <a:br>
              <a:rPr lang="en-US" sz="2400" b="0" i="0" dirty="0">
                <a:effectLst/>
                <a:latin typeface="+mn-lt"/>
              </a:rPr>
            </a:br>
            <a:br>
              <a:rPr lang="en-US" sz="2400" b="0" i="0" dirty="0">
                <a:effectLst/>
                <a:latin typeface="+mn-lt"/>
              </a:rPr>
            </a:br>
            <a:r>
              <a:rPr lang="en-US" sz="2400" b="1" i="0" dirty="0">
                <a:effectLst/>
                <a:latin typeface="+mn-lt"/>
              </a:rPr>
              <a:t>Tagging</a:t>
            </a:r>
            <a:r>
              <a:rPr lang="en-US" sz="2400" dirty="0">
                <a:latin typeface="+mn-lt"/>
              </a:rPr>
              <a:t>: </a:t>
            </a:r>
            <a:r>
              <a:rPr lang="en-US" sz="2400" b="0" i="0" dirty="0">
                <a:effectLst/>
                <a:latin typeface="+mn-lt"/>
              </a:rPr>
              <a:t>Similar to classification but aims for better accuracy. </a:t>
            </a:r>
            <a:r>
              <a:rPr lang="en-US" sz="2400" dirty="0">
                <a:latin typeface="+mn-lt"/>
              </a:rPr>
              <a:t>E</a:t>
            </a:r>
            <a:r>
              <a:rPr lang="en-US" sz="2400" b="0" i="0" dirty="0">
                <a:effectLst/>
                <a:latin typeface="+mn-lt"/>
              </a:rPr>
              <a:t>x: Image of a park, it can have tags like "dogs", "cats", "humans", and "trees"</a:t>
            </a:r>
            <a:br>
              <a:rPr lang="en-US" sz="2400" b="0" i="0" dirty="0">
                <a:effectLst/>
                <a:latin typeface="+mn-lt"/>
              </a:rPr>
            </a:br>
            <a:br>
              <a:rPr lang="en-US" sz="2400" b="0" i="0" dirty="0">
                <a:effectLst/>
                <a:latin typeface="+mn-lt"/>
              </a:rPr>
            </a:br>
            <a:r>
              <a:rPr lang="en-US" sz="2400" b="1" i="0" dirty="0">
                <a:effectLst/>
                <a:latin typeface="+mn-lt"/>
              </a:rPr>
              <a:t>Segmentation</a:t>
            </a:r>
            <a:r>
              <a:rPr lang="en-US" sz="2400" dirty="0">
                <a:latin typeface="+mn-lt"/>
              </a:rPr>
              <a:t>: </a:t>
            </a:r>
            <a:r>
              <a:rPr lang="en-US" sz="2400" b="0" i="0" dirty="0">
                <a:effectLst/>
                <a:latin typeface="+mn-lt"/>
              </a:rPr>
              <a:t>The detection task that attempts to locate objects in an image to the nearest pixel is called segmentation. It's helpful in situations where precision is critical.</a:t>
            </a:r>
            <a:endParaRPr lang="en-IN" sz="240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9A828D-582F-9945-9C78-7A14FE5B9F0D}"/>
              </a:ext>
            </a:extLst>
          </p:cNvPr>
          <p:cNvSpPr txBox="1"/>
          <p:nvPr/>
        </p:nvSpPr>
        <p:spPr>
          <a:xfrm>
            <a:off x="2133600" y="502024"/>
            <a:ext cx="792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0" dirty="0">
                <a:solidFill>
                  <a:srgbClr val="252530"/>
                </a:solidFill>
                <a:effectLst/>
                <a:latin typeface="+mn-lt"/>
              </a:rPr>
              <a:t>How does Image </a:t>
            </a:r>
            <a:r>
              <a:rPr lang="en-US" sz="3200" b="1" dirty="0">
                <a:solidFill>
                  <a:srgbClr val="252530"/>
                </a:solidFill>
              </a:rPr>
              <a:t>R</a:t>
            </a:r>
            <a:r>
              <a:rPr lang="en-US" sz="3200" b="1" i="0" dirty="0">
                <a:solidFill>
                  <a:srgbClr val="252530"/>
                </a:solidFill>
                <a:effectLst/>
                <a:latin typeface="+mn-lt"/>
              </a:rPr>
              <a:t>ecognition work?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4266670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E0642B-D4A6-E195-62CE-BA61F6481F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8" t="5783" r="2671" b="2542"/>
          <a:stretch/>
        </p:blipFill>
        <p:spPr>
          <a:xfrm>
            <a:off x="2734235" y="1120585"/>
            <a:ext cx="6786284" cy="45630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378399-7908-5CBF-34BC-1AA8A8E34699}"/>
              </a:ext>
            </a:extLst>
          </p:cNvPr>
          <p:cNvSpPr txBox="1"/>
          <p:nvPr/>
        </p:nvSpPr>
        <p:spPr>
          <a:xfrm>
            <a:off x="2317376" y="527105"/>
            <a:ext cx="75572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>
                <a:solidFill>
                  <a:srgbClr val="FFC000"/>
                </a:solidFill>
              </a:rPr>
              <a:t>PHOTOGRAPHS ARE THE FRAMED MEMORIES - </a:t>
            </a:r>
            <a:r>
              <a:rPr lang="en-IN" sz="2000" b="1" dirty="0"/>
              <a:t>ANONYMOUS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8DCB09-592E-B474-1A6A-64DBC4CCD948}"/>
              </a:ext>
            </a:extLst>
          </p:cNvPr>
          <p:cNvSpPr txBox="1"/>
          <p:nvPr/>
        </p:nvSpPr>
        <p:spPr>
          <a:xfrm>
            <a:off x="2317376" y="5798351"/>
            <a:ext cx="75572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/>
              <a:t>Two young friends, discussing some events while sitting in a park bench, which is made for children.</a:t>
            </a:r>
          </a:p>
        </p:txBody>
      </p:sp>
    </p:spTree>
    <p:extLst>
      <p:ext uri="{BB962C8B-B14F-4D97-AF65-F5344CB8AC3E}">
        <p14:creationId xmlns:p14="http://schemas.microsoft.com/office/powerpoint/2010/main" val="365978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9A9A1DE-F1D8-BD5B-541D-960353193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4" y="-19049"/>
            <a:ext cx="3211380" cy="410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A90D88-11CD-38B8-EB9A-1BB57A25A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33545"/>
            <a:ext cx="9144000" cy="191454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br>
              <a:rPr lang="en-IN" sz="8000" b="1" dirty="0"/>
            </a:br>
            <a:r>
              <a:rPr lang="en-IN" sz="5400" b="1" dirty="0"/>
              <a:t>SALVADOR DALÍ + WALL-E</a:t>
            </a:r>
            <a:br>
              <a:rPr lang="en-IN" sz="8000" b="1" dirty="0"/>
            </a:br>
            <a:r>
              <a:rPr lang="en-IN" sz="7200" b="1" spc="300" dirty="0">
                <a:latin typeface="Charter bt" panose="02040503050506020203" pitchFamily="18" charset="0"/>
              </a:rPr>
              <a:t>DALL</a:t>
            </a:r>
            <a:r>
              <a:rPr lang="en-IN" sz="7200" b="1" i="0" spc="300" dirty="0">
                <a:solidFill>
                  <a:srgbClr val="202122"/>
                </a:solidFill>
                <a:effectLst/>
                <a:latin typeface="Charter bt" panose="02040503050506020203" pitchFamily="18" charset="0"/>
              </a:rPr>
              <a:t>·</a:t>
            </a:r>
            <a:r>
              <a:rPr lang="en-IN" sz="7200" b="1" spc="300" dirty="0">
                <a:latin typeface="Charter bt" panose="02040503050506020203" pitchFamily="18" charset="0"/>
              </a:rPr>
              <a:t>E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F109AA0-29D8-A09D-5A95-D2F2A64394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5855" y="3968113"/>
            <a:ext cx="3107850" cy="29111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F836A2-8AD0-455B-2B76-892981A9E93E}"/>
              </a:ext>
            </a:extLst>
          </p:cNvPr>
          <p:cNvSpPr txBox="1"/>
          <p:nvPr/>
        </p:nvSpPr>
        <p:spPr>
          <a:xfrm>
            <a:off x="2057400" y="4084045"/>
            <a:ext cx="807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</a:t>
            </a:r>
            <a:r>
              <a:rPr lang="en-US" sz="2400" b="0" i="0" dirty="0">
                <a:effectLst/>
              </a:rPr>
              <a:t> new AI system that can create realistic images and art from a description in natural language.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108642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F5C82-0D63-79CB-8AC9-35A0DD9C2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9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An </a:t>
            </a:r>
            <a:r>
              <a:rPr lang="en-US" sz="4000" u="sng" dirty="0"/>
              <a:t>astronaut</a:t>
            </a:r>
            <a:r>
              <a:rPr lang="en-US" sz="4000" dirty="0"/>
              <a:t> </a:t>
            </a:r>
            <a:r>
              <a:rPr lang="en-US" sz="4000" u="sng" dirty="0"/>
              <a:t>riding a horse</a:t>
            </a:r>
            <a:r>
              <a:rPr lang="en-US" sz="4000" dirty="0"/>
              <a:t> on another </a:t>
            </a:r>
            <a:r>
              <a:rPr lang="en-US" sz="4000" u="sng" dirty="0"/>
              <a:t>planet</a:t>
            </a:r>
            <a:endParaRPr lang="en-IN" sz="4000" u="sng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948207C-70C7-CB08-D321-BFA19122D112}"/>
              </a:ext>
            </a:extLst>
          </p:cNvPr>
          <p:cNvCxnSpPr/>
          <p:nvPr/>
        </p:nvCxnSpPr>
        <p:spPr>
          <a:xfrm>
            <a:off x="2841812" y="842682"/>
            <a:ext cx="0" cy="5378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ECCFDD4-D13F-0829-3404-E2E0BE7E454A}"/>
              </a:ext>
            </a:extLst>
          </p:cNvPr>
          <p:cNvCxnSpPr/>
          <p:nvPr/>
        </p:nvCxnSpPr>
        <p:spPr>
          <a:xfrm>
            <a:off x="5513295" y="842682"/>
            <a:ext cx="0" cy="5378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6E8B70D-EBF5-F1AA-0125-AE13B2786EAD}"/>
              </a:ext>
            </a:extLst>
          </p:cNvPr>
          <p:cNvCxnSpPr/>
          <p:nvPr/>
        </p:nvCxnSpPr>
        <p:spPr>
          <a:xfrm>
            <a:off x="10058400" y="842682"/>
            <a:ext cx="0" cy="5378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CAD2F73-FD53-8170-A74E-991BBA08CC53}"/>
              </a:ext>
            </a:extLst>
          </p:cNvPr>
          <p:cNvSpPr txBox="1"/>
          <p:nvPr/>
        </p:nvSpPr>
        <p:spPr>
          <a:xfrm>
            <a:off x="1667435" y="1284778"/>
            <a:ext cx="2348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astronaut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E049D9-175F-2397-9863-BFDF9B314F55}"/>
              </a:ext>
            </a:extLst>
          </p:cNvPr>
          <p:cNvSpPr txBox="1"/>
          <p:nvPr/>
        </p:nvSpPr>
        <p:spPr>
          <a:xfrm>
            <a:off x="4338918" y="1284778"/>
            <a:ext cx="2348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/>
              <a:t>riding</a:t>
            </a:r>
            <a:r>
              <a:rPr lang="en-IN" sz="2800" dirty="0"/>
              <a:t> a </a:t>
            </a:r>
            <a:r>
              <a:rPr lang="en-IN" sz="2800" u="sng" dirty="0"/>
              <a:t>horse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D9B388-0B34-7724-5536-1CAD33A8911C}"/>
              </a:ext>
            </a:extLst>
          </p:cNvPr>
          <p:cNvSpPr txBox="1"/>
          <p:nvPr/>
        </p:nvSpPr>
        <p:spPr>
          <a:xfrm>
            <a:off x="8884023" y="1284778"/>
            <a:ext cx="2348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planet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6D8BE4-F260-B577-32C9-0313515F9A2D}"/>
              </a:ext>
            </a:extLst>
          </p:cNvPr>
          <p:cNvSpPr txBox="1"/>
          <p:nvPr/>
        </p:nvSpPr>
        <p:spPr>
          <a:xfrm>
            <a:off x="3747247" y="2184480"/>
            <a:ext cx="2348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riding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B1A535-43A4-4614-A16F-59CFC19799E3}"/>
              </a:ext>
            </a:extLst>
          </p:cNvPr>
          <p:cNvSpPr txBox="1"/>
          <p:nvPr/>
        </p:nvSpPr>
        <p:spPr>
          <a:xfrm>
            <a:off x="4921623" y="2184480"/>
            <a:ext cx="2348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horse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7390BEB-9E7B-A92E-2740-321F88A6DAF3}"/>
              </a:ext>
            </a:extLst>
          </p:cNvPr>
          <p:cNvCxnSpPr/>
          <p:nvPr/>
        </p:nvCxnSpPr>
        <p:spPr>
          <a:xfrm>
            <a:off x="4912658" y="1694321"/>
            <a:ext cx="0" cy="5378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1F8E06B-E3F0-078B-8B3F-DAE3827AEBF6}"/>
              </a:ext>
            </a:extLst>
          </p:cNvPr>
          <p:cNvCxnSpPr/>
          <p:nvPr/>
        </p:nvCxnSpPr>
        <p:spPr>
          <a:xfrm>
            <a:off x="6078070" y="1703287"/>
            <a:ext cx="0" cy="5378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57532648-D325-5BD9-F305-B46458F712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840" y="2826247"/>
            <a:ext cx="3861547" cy="3861547"/>
          </a:xfrm>
          <a:prstGeom prst="rect">
            <a:avLst/>
          </a:prstGeom>
        </p:spPr>
      </p:pic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F8194C4D-60BE-5CBC-584D-C9D94329EAE4}"/>
              </a:ext>
            </a:extLst>
          </p:cNvPr>
          <p:cNvCxnSpPr>
            <a:cxnSpLocks/>
          </p:cNvCxnSpPr>
          <p:nvPr/>
        </p:nvCxnSpPr>
        <p:spPr>
          <a:xfrm>
            <a:off x="2187387" y="1727074"/>
            <a:ext cx="2734236" cy="2423227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60466F89-D047-5646-FA98-5CA73BC7C465}"/>
              </a:ext>
            </a:extLst>
          </p:cNvPr>
          <p:cNvCxnSpPr>
            <a:cxnSpLocks/>
          </p:cNvCxnSpPr>
          <p:nvPr/>
        </p:nvCxnSpPr>
        <p:spPr>
          <a:xfrm rot="10800000" flipV="1">
            <a:off x="7584141" y="1746704"/>
            <a:ext cx="2940424" cy="1259096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68D6B5A-3A3C-F53D-A00A-23F0E96A2189}"/>
              </a:ext>
            </a:extLst>
          </p:cNvPr>
          <p:cNvCxnSpPr/>
          <p:nvPr/>
        </p:nvCxnSpPr>
        <p:spPr>
          <a:xfrm>
            <a:off x="5235388" y="2707700"/>
            <a:ext cx="0" cy="101265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8E3574A-5D07-9FDA-493E-EE215BFEE370}"/>
              </a:ext>
            </a:extLst>
          </p:cNvPr>
          <p:cNvCxnSpPr/>
          <p:nvPr/>
        </p:nvCxnSpPr>
        <p:spPr>
          <a:xfrm>
            <a:off x="6230471" y="2635624"/>
            <a:ext cx="0" cy="188258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45520FF-BC06-37EF-9180-C722A5F8DFAB}"/>
              </a:ext>
            </a:extLst>
          </p:cNvPr>
          <p:cNvCxnSpPr/>
          <p:nvPr/>
        </p:nvCxnSpPr>
        <p:spPr>
          <a:xfrm>
            <a:off x="5235388" y="2645149"/>
            <a:ext cx="0" cy="1906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BCE880A-87DC-C7CD-88A3-77E145A03F46}"/>
              </a:ext>
            </a:extLst>
          </p:cNvPr>
          <p:cNvCxnSpPr/>
          <p:nvPr/>
        </p:nvCxnSpPr>
        <p:spPr>
          <a:xfrm>
            <a:off x="6229014" y="2648124"/>
            <a:ext cx="0" cy="1906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9EBD7D8C-0E3F-1E44-AAB6-3ED9A404D190}"/>
              </a:ext>
            </a:extLst>
          </p:cNvPr>
          <p:cNvCxnSpPr>
            <a:cxnSpLocks/>
          </p:cNvCxnSpPr>
          <p:nvPr/>
        </p:nvCxnSpPr>
        <p:spPr>
          <a:xfrm rot="10800000" flipV="1">
            <a:off x="7413812" y="3008341"/>
            <a:ext cx="3281082" cy="3152952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2A79370-4583-6675-737D-763DDF725913}"/>
              </a:ext>
            </a:extLst>
          </p:cNvPr>
          <p:cNvCxnSpPr>
            <a:cxnSpLocks/>
          </p:cNvCxnSpPr>
          <p:nvPr/>
        </p:nvCxnSpPr>
        <p:spPr>
          <a:xfrm flipH="1">
            <a:off x="7413812" y="6158754"/>
            <a:ext cx="107575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C7C15A58-1B5E-21E3-2D09-030F7F1D1055}"/>
              </a:ext>
            </a:extLst>
          </p:cNvPr>
          <p:cNvSpPr/>
          <p:nvPr/>
        </p:nvSpPr>
        <p:spPr>
          <a:xfrm>
            <a:off x="9067800" y="2758440"/>
            <a:ext cx="1808480" cy="61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6224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</TotalTime>
  <Words>611</Words>
  <Application>Microsoft Office PowerPoint</Application>
  <PresentationFormat>Widescreen</PresentationFormat>
  <Paragraphs>84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DATA SCIENCE &amp; DIGITAL IMAGES</vt:lpstr>
      <vt:lpstr>CONTENTS</vt:lpstr>
      <vt:lpstr>PowerPoint Presentation</vt:lpstr>
      <vt:lpstr>WHY IMAGE RECOGNITION?</vt:lpstr>
      <vt:lpstr>PowerPoint Presentation</vt:lpstr>
      <vt:lpstr>Detection: Locating an object in an image is called detection. Once the object is found, a bounding box is put around it  Classification: Process of determining the class or category of an image. Ex: ‘Dogs’, ‘Human’  Tagging: Similar to classification but aims for better accuracy. Ex: Image of a park, it can have tags like "dogs", "cats", "humans", and "trees"  Segmentation: The detection task that attempts to locate objects in an image to the nearest pixel is called segmentation. It's helpful in situations where precision is critical.</vt:lpstr>
      <vt:lpstr>PowerPoint Presentation</vt:lpstr>
      <vt:lpstr> SALVADOR DALÍ + WALL-E DALL·E 2</vt:lpstr>
      <vt:lpstr>An astronaut riding a horse on another planet</vt:lpstr>
      <vt:lpstr>Variation &amp; Edits in Images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Knowledge Space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WALL-E + SALVADOR DALÍ  DALL·E 2</dc:title>
  <dc:creator>Ajay T Shaju</dc:creator>
  <cp:lastModifiedBy>Ajay T Shaju</cp:lastModifiedBy>
  <cp:revision>66</cp:revision>
  <dcterms:created xsi:type="dcterms:W3CDTF">2022-06-14T14:02:50Z</dcterms:created>
  <dcterms:modified xsi:type="dcterms:W3CDTF">2022-07-11T10:06:51Z</dcterms:modified>
</cp:coreProperties>
</file>

<file path=docProps/thumbnail.jpeg>
</file>